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0" r:id="rId9"/>
    <p:sldId id="261" r:id="rId10"/>
    <p:sldId id="343" r:id="rId11"/>
    <p:sldId id="346" r:id="rId12"/>
    <p:sldId id="344" r:id="rId13"/>
    <p:sldId id="306" r:id="rId14"/>
    <p:sldId id="349" r:id="rId15"/>
    <p:sldId id="355" r:id="rId16"/>
    <p:sldId id="310" r:id="rId17"/>
    <p:sldId id="358" r:id="rId18"/>
    <p:sldId id="274"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615B0F-29A0-1091-29E3-298028DF5532}" name="Withers, Amanda" initials="WA" userId="S::arw031@shsu.edu::214d8719-53eb-48fd-bc50-ee05b728432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CF1AEB-FF3F-4C95-91D0-D78F9BF8CE60}" v="89" dt="2024-04-08T14:19:13.295"/>
    <p1510:client id="{EE2EF4C7-1A41-4F96-B03A-173F4A3FB62D}" v="672" dt="2024-04-08T20:52:43.467"/>
    <p1510:client id="{F8840FE0-F8C6-49B3-AF4C-034A3DF84211}" v="204" dt="2024-04-09T18:53:44.3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4/10/2024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a:solidFill>
                  <a:schemeClr val="tx1"/>
                </a:solidFill>
                <a:latin typeface="Helvetica" pitchFamily="2" charset="0"/>
              </a:rPr>
              <a:t>FY 2025 </a:t>
            </a:r>
            <a:r>
              <a:rPr lang="en-US" sz="2500">
                <a:solidFill>
                  <a:schemeClr val="tx1"/>
                </a:solidFill>
                <a:effectLst/>
                <a:latin typeface="Aptos" panose="020B0004020202020204" pitchFamily="34" charset="0"/>
                <a:ea typeface="Calibri" panose="020F0502020204030204" pitchFamily="34" charset="0"/>
              </a:rPr>
              <a:t>Strategic Plan Alignment and Budget Presentation</a:t>
            </a:r>
            <a:endParaRPr lang="en-US" sz="2500">
              <a:solidFill>
                <a:schemeClr val="tx1"/>
              </a:solidFill>
              <a:latin typeface="Helvetica" pitchFamily="2" charset="0"/>
            </a:endParaRPr>
          </a:p>
          <a:p>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4/10/2024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4/10/2024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a:solidFill>
                  <a:schemeClr val="bg2">
                    <a:lumMod val="25000"/>
                  </a:schemeClr>
                </a:solidFill>
              </a:rPr>
              <a:t>Steps to complete the slides for the campus presentations:</a:t>
            </a:r>
          </a:p>
          <a:p>
            <a:pPr marL="238125" indent="-238125">
              <a:buFont typeface="+mj-lt"/>
              <a:buAutoNum type="arabicPeriod"/>
            </a:pPr>
            <a:r>
              <a:rPr lang="en-US" sz="1400" b="1">
                <a:solidFill>
                  <a:schemeClr val="bg2">
                    <a:lumMod val="25000"/>
                  </a:schemeClr>
                </a:solidFill>
              </a:rPr>
              <a:t>Choose Action (Keep Doing, Stop, Start):</a:t>
            </a:r>
            <a:endParaRPr lang="en-US" sz="1400" b="1">
              <a:solidFill>
                <a:schemeClr val="bg2">
                  <a:lumMod val="25000"/>
                </a:schemeClr>
              </a:solidFill>
              <a:ea typeface="Calibri"/>
              <a:cs typeface="Calibri"/>
            </a:endParaRPr>
          </a:p>
          <a:p>
            <a:pPr lvl="1"/>
            <a:r>
              <a:rPr lang="en-US" sz="1200" b="1">
                <a:solidFill>
                  <a:schemeClr val="bg2">
                    <a:lumMod val="25000"/>
                  </a:schemeClr>
                </a:solidFill>
              </a:rPr>
              <a:t>Keep (x2)</a:t>
            </a:r>
            <a:r>
              <a:rPr lang="en-US" sz="1200">
                <a:solidFill>
                  <a:schemeClr val="bg2">
                    <a:lumMod val="25000"/>
                  </a:schemeClr>
                </a:solidFill>
              </a:rPr>
              <a:t>: If the division/college is keeping or expanding an action that has proven to be valuable and contributes positively to the strategic plan.</a:t>
            </a:r>
            <a:endParaRPr lang="en-US" sz="1200">
              <a:solidFill>
                <a:schemeClr val="bg2">
                  <a:lumMod val="25000"/>
                </a:schemeClr>
              </a:solidFill>
              <a:ea typeface="Calibri"/>
              <a:cs typeface="Calibri"/>
            </a:endParaRPr>
          </a:p>
          <a:p>
            <a:pPr lvl="1"/>
            <a:r>
              <a:rPr lang="en-US" sz="1200" b="1">
                <a:solidFill>
                  <a:schemeClr val="bg2">
                    <a:lumMod val="25000"/>
                  </a:schemeClr>
                </a:solidFill>
              </a:rPr>
              <a:t>Stop (x3)</a:t>
            </a:r>
            <a:r>
              <a:rPr lang="en-US" sz="1200">
                <a:solidFill>
                  <a:schemeClr val="bg2">
                    <a:lumMod val="25000"/>
                  </a:schemeClr>
                </a:solidFill>
              </a:rPr>
              <a:t>: If the division/college is discontinuing or ending a particular activity.</a:t>
            </a:r>
            <a:endParaRPr lang="en-US" sz="1200">
              <a:solidFill>
                <a:schemeClr val="bg2">
                  <a:lumMod val="25000"/>
                </a:schemeClr>
              </a:solidFill>
              <a:ea typeface="Calibri"/>
              <a:cs typeface="Calibri"/>
            </a:endParaRPr>
          </a:p>
          <a:p>
            <a:pPr lvl="1"/>
            <a:r>
              <a:rPr lang="en-US" sz="1200" b="1">
                <a:solidFill>
                  <a:schemeClr val="bg2">
                    <a:lumMod val="25000"/>
                  </a:schemeClr>
                </a:solidFill>
              </a:rPr>
              <a:t>Start (x1)</a:t>
            </a:r>
            <a:r>
              <a:rPr lang="en-US" sz="1200">
                <a:solidFill>
                  <a:schemeClr val="bg2">
                    <a:lumMod val="25000"/>
                  </a:schemeClr>
                </a:solidFill>
              </a:rPr>
              <a:t>: If the division/college is initiating something new or beginning a new endeavor.</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Specify the Topic:</a:t>
            </a:r>
            <a:endParaRPr lang="en-US" sz="1400" b="1">
              <a:solidFill>
                <a:schemeClr val="bg2">
                  <a:lumMod val="25000"/>
                </a:schemeClr>
              </a:solidFill>
              <a:ea typeface="Calibri"/>
              <a:cs typeface="Calibri"/>
            </a:endParaRPr>
          </a:p>
          <a:p>
            <a:pPr lvl="1"/>
            <a:r>
              <a:rPr lang="en-US" sz="1200">
                <a:solidFill>
                  <a:schemeClr val="bg2">
                    <a:lumMod val="25000"/>
                  </a:schemeClr>
                </a:solidFill>
              </a:rPr>
              <a:t>Fill in the blank with the specific subject or area being addressed. This could be a project, task, or broader concept.</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State the Reason for Action:</a:t>
            </a:r>
            <a:endParaRPr lang="en-US" sz="1400" b="1">
              <a:solidFill>
                <a:schemeClr val="bg2">
                  <a:lumMod val="25000"/>
                </a:schemeClr>
              </a:solidFill>
              <a:ea typeface="Calibri"/>
              <a:cs typeface="Calibri"/>
            </a:endParaRPr>
          </a:p>
          <a:p>
            <a:pPr lvl="1"/>
            <a:r>
              <a:rPr lang="en-US" sz="1200">
                <a:solidFill>
                  <a:schemeClr val="bg2">
                    <a:lumMod val="25000"/>
                  </a:schemeClr>
                </a:solidFill>
              </a:rPr>
              <a:t>Clearly articulate the rationale behind the chosen action. Why is the division/college keeping, stopping, or starting this particular topic.</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Align with Priority/Goal:</a:t>
            </a:r>
            <a:endParaRPr lang="en-US" sz="1400" b="1">
              <a:solidFill>
                <a:schemeClr val="bg2">
                  <a:lumMod val="25000"/>
                </a:schemeClr>
              </a:solidFill>
              <a:ea typeface="Calibri"/>
              <a:cs typeface="Calibri"/>
            </a:endParaRPr>
          </a:p>
          <a:p>
            <a:pPr lvl="1"/>
            <a:r>
              <a:rPr lang="en-US" sz="1200">
                <a:solidFill>
                  <a:schemeClr val="bg2">
                    <a:lumMod val="25000"/>
                  </a:schemeClr>
                </a:solidFill>
              </a:rPr>
              <a:t>Choose the strategic plan priority and goal the action aligns with for the topic. This helps to connect the decision with the broader university plan.</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Highlight Measurable Impact:</a:t>
            </a:r>
            <a:endParaRPr lang="en-US" sz="1400" b="1">
              <a:solidFill>
                <a:schemeClr val="bg2">
                  <a:lumMod val="25000"/>
                </a:schemeClr>
              </a:solidFill>
              <a:ea typeface="Calibri"/>
              <a:cs typeface="Calibri"/>
            </a:endParaRPr>
          </a:p>
          <a:p>
            <a:pPr lvl="1"/>
            <a:r>
              <a:rPr lang="en-US" sz="1200">
                <a:solidFill>
                  <a:schemeClr val="bg2">
                    <a:lumMod val="25000"/>
                  </a:schemeClr>
                </a:solidFill>
              </a:rPr>
              <a:t>Provide the measurable impact. This could be in terms of outcomes, results, or benefits.</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Relate to Pillar:</a:t>
            </a:r>
            <a:endParaRPr lang="en-US" sz="1400" b="1">
              <a:solidFill>
                <a:schemeClr val="bg2">
                  <a:lumMod val="25000"/>
                </a:schemeClr>
              </a:solidFill>
              <a:ea typeface="Calibri"/>
              <a:cs typeface="Calibri"/>
            </a:endParaRPr>
          </a:p>
          <a:p>
            <a:pPr lvl="1"/>
            <a:r>
              <a:rPr lang="en-US" sz="1200">
                <a:solidFill>
                  <a:schemeClr val="bg2">
                    <a:lumMod val="25000"/>
                  </a:schemeClr>
                </a:solidFill>
              </a:rPr>
              <a:t>Connect the proposed action to a foundational pillar (enrollment, retention, completion, or agility.) </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Supportive Data</a:t>
            </a:r>
            <a:endParaRPr lang="en-US" sz="1400" b="1">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4/10/2024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4/10/2024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1520567"/>
            <a:ext cx="9144000" cy="1655762"/>
          </a:xfrm>
        </p:spPr>
        <p:txBody>
          <a:bodyPr/>
          <a:lstStyle/>
          <a:p>
            <a:r>
              <a:rPr lang="en-US" b="1">
                <a:solidFill>
                  <a:srgbClr val="F0521E"/>
                </a:solidFill>
                <a:latin typeface="Helvetica"/>
                <a:ea typeface="Helvetica Neue" panose="02000503000000020004" pitchFamily="2" charset="0"/>
                <a:cs typeface="Helvetica Neue" panose="02000503000000020004" pitchFamily="2" charset="0"/>
              </a:rPr>
              <a:t>College of Arts &amp; Media</a:t>
            </a: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101400818"/>
              </p:ext>
            </p:extLst>
          </p:nvPr>
        </p:nvGraphicFramePr>
        <p:xfrm>
          <a:off x="979344" y="1575368"/>
          <a:ext cx="10374456" cy="4733766"/>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rtl="0" eaLnBrk="1" fontAlgn="auto" latinLnBrk="0" hangingPunct="1">
                        <a:lnSpc>
                          <a:spcPct val="100000"/>
                        </a:lnSpc>
                        <a:spcBef>
                          <a:spcPts val="0"/>
                        </a:spcBef>
                        <a:spcAft>
                          <a:spcPts val="0"/>
                        </a:spcAft>
                        <a:buClrTx/>
                        <a:buSzTx/>
                        <a:buFontTx/>
                        <a:buNone/>
                      </a:pPr>
                      <a:r>
                        <a:rPr lang="en-US" sz="1900" b="1" kern="1200">
                          <a:solidFill>
                            <a:srgbClr val="000000"/>
                          </a:solidFill>
                        </a:rPr>
                        <a:t>Statement: </a:t>
                      </a:r>
                    </a:p>
                    <a:p>
                      <a:pPr marL="0" marR="0" lvl="0" indent="0" algn="l">
                        <a:lnSpc>
                          <a:spcPct val="100000"/>
                        </a:lnSpc>
                        <a:spcBef>
                          <a:spcPts val="0"/>
                        </a:spcBef>
                        <a:spcAft>
                          <a:spcPts val="0"/>
                        </a:spcAft>
                        <a:buNone/>
                      </a:pPr>
                      <a:r>
                        <a:rPr lang="en-US" sz="1900" b="0" i="0" u="none" strike="noStrike" kern="1200" noProof="0">
                          <a:solidFill>
                            <a:srgbClr val="000000"/>
                          </a:solidFill>
                          <a:latin typeface="Calibri"/>
                        </a:rPr>
                        <a:t>The College of Arts and Media plans to stop providing free access to CAM public events except in strategic areas because additional revenue generated through CAM public events will increase support for student enrichment activities, including scholarships and programmatic student travel.  This action aligns with Strategy 2:  Embody a culture of excellence and Goal 2.6 - Revenue generation and optimization and will have increased investment in student enrichment funding to promote student degree satisfaction and expand the reputation of CAM's public performances in achieving Pillar 4 - Agility.</a:t>
                      </a:r>
                      <a:endParaRPr lang="en-US"/>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a:solidFill>
                            <a:srgbClr val="000000"/>
                          </a:solidFill>
                        </a:rPr>
                        <a:t>Supporting Data:</a:t>
                      </a:r>
                    </a:p>
                    <a:p>
                      <a:endParaRPr lang="en-US" b="1">
                        <a:solidFill>
                          <a:srgbClr val="000000"/>
                        </a:solidFill>
                      </a:endParaRPr>
                    </a:p>
                    <a:p>
                      <a:endParaRPr lang="en-US" b="1">
                        <a:solidFill>
                          <a:srgbClr val="000000"/>
                        </a:solidFill>
                      </a:endParaRPr>
                    </a:p>
                    <a:p>
                      <a:endParaRPr lang="en-US" b="1">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a:solidFill>
                            <a:srgbClr val="000000"/>
                          </a:solidFill>
                        </a:rPr>
                        <a:t>Resources / Collaborations Recovered:</a:t>
                      </a:r>
                    </a:p>
                    <a:p>
                      <a:endParaRPr lang="en-US" b="1">
                        <a:solidFill>
                          <a:srgbClr val="000000"/>
                        </a:solidFill>
                      </a:endParaRPr>
                    </a:p>
                    <a:p>
                      <a:endParaRPr lang="en-US" b="1">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976110263"/>
              </p:ext>
            </p:extLst>
          </p:nvPr>
        </p:nvGraphicFramePr>
        <p:xfrm>
          <a:off x="979344" y="1575368"/>
          <a:ext cx="10374456" cy="4428966"/>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rgbClr val="000000"/>
                          </a:solidFill>
                        </a:rPr>
                        <a:t>Statement:</a:t>
                      </a:r>
                      <a:endParaRPr lang="en-US" sz="1900" b="1" kern="1200" err="1">
                        <a:solidFill>
                          <a:srgbClr val="000000"/>
                        </a:solidFill>
                      </a:endParaRPr>
                    </a:p>
                    <a:p>
                      <a:pPr marL="0" marR="0" lvl="0" indent="0" algn="l">
                        <a:lnSpc>
                          <a:spcPct val="100000"/>
                        </a:lnSpc>
                        <a:spcBef>
                          <a:spcPts val="0"/>
                        </a:spcBef>
                        <a:spcAft>
                          <a:spcPts val="0"/>
                        </a:spcAft>
                        <a:buNone/>
                      </a:pPr>
                      <a:r>
                        <a:rPr lang="en-US" sz="1900" b="0" i="0" u="none" strike="noStrike" kern="1200" noProof="0">
                          <a:solidFill>
                            <a:srgbClr val="000000"/>
                          </a:solidFill>
                          <a:latin typeface="Calibri"/>
                        </a:rPr>
                        <a:t>The College of Arts and Media plans to stop catering CAM events except to support essential goals because reducing this expenditure will redirect funding to support essential goals.  This action aligns with Strategy 2:  Embody a culture of excellence and Goal 2.2 - Align processes and resources, such as staffing, facilities, technology, and other assets to strategic priorities and provide funding to support essential goals in achieving Pillar 4 - Agility.</a:t>
                      </a:r>
                      <a:endParaRPr lang="en-US"/>
                    </a:p>
                    <a:p>
                      <a:endParaRPr lang="en-US">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a:solidFill>
                            <a:srgbClr val="000000"/>
                          </a:solidFill>
                        </a:rPr>
                        <a:t>Supporting Data:</a:t>
                      </a:r>
                    </a:p>
                    <a:p>
                      <a:endParaRPr lang="en-US" b="1">
                        <a:solidFill>
                          <a:srgbClr val="000000"/>
                        </a:solidFill>
                      </a:endParaRPr>
                    </a:p>
                    <a:p>
                      <a:endParaRPr lang="en-US" b="1">
                        <a:solidFill>
                          <a:srgbClr val="000000"/>
                        </a:solidFill>
                      </a:endParaRPr>
                    </a:p>
                    <a:p>
                      <a:endParaRPr lang="en-US" b="1">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a:solidFill>
                            <a:srgbClr val="000000"/>
                          </a:solidFill>
                        </a:rPr>
                        <a:t>Resources / Collaborations Recovered:</a:t>
                      </a:r>
                    </a:p>
                    <a:p>
                      <a:endParaRPr lang="en-US" b="1">
                        <a:solidFill>
                          <a:srgbClr val="000000"/>
                        </a:solidFill>
                      </a:endParaRPr>
                    </a:p>
                    <a:p>
                      <a:endParaRPr lang="en-US" b="1">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a:ea typeface="Helvetica Neue" panose="02000503000000020004" pitchFamily="2" charset="0"/>
                <a:cs typeface="Helvetica Neue" panose="02000503000000020004" pitchFamily="2" charset="0"/>
              </a:rPr>
              <a:t>FY 2025 Stop Doing</a:t>
            </a:r>
            <a:endParaRPr lang="en-US" err="1"/>
          </a:p>
        </p:txBody>
      </p:sp>
    </p:spTree>
    <p:extLst>
      <p:ext uri="{BB962C8B-B14F-4D97-AF65-F5344CB8AC3E}">
        <p14:creationId xmlns:p14="http://schemas.microsoft.com/office/powerpoint/2010/main" val="636556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4085737625"/>
              </p:ext>
            </p:extLst>
          </p:nvPr>
        </p:nvGraphicFramePr>
        <p:xfrm>
          <a:off x="979344" y="1575368"/>
          <a:ext cx="10374456" cy="4718526"/>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rgbClr val="000000"/>
                          </a:solidFill>
                        </a:rPr>
                        <a:t>Statement:</a:t>
                      </a:r>
                      <a:endParaRPr lang="en-US" sz="1900" b="1" kern="1200" err="1">
                        <a:solidFill>
                          <a:srgbClr val="000000"/>
                        </a:solidFill>
                      </a:endParaRPr>
                    </a:p>
                    <a:p>
                      <a:pPr marL="0" marR="0" lvl="0" indent="0" algn="l">
                        <a:lnSpc>
                          <a:spcPct val="100000"/>
                        </a:lnSpc>
                        <a:spcBef>
                          <a:spcPts val="0"/>
                        </a:spcBef>
                        <a:spcAft>
                          <a:spcPts val="0"/>
                        </a:spcAft>
                        <a:buNone/>
                      </a:pPr>
                      <a:r>
                        <a:rPr lang="en-US" sz="1900" b="0" i="0" u="none" strike="noStrike" kern="1200" noProof="0">
                          <a:solidFill>
                            <a:srgbClr val="000000"/>
                          </a:solidFill>
                          <a:latin typeface="Calibri"/>
                        </a:rPr>
                        <a:t>The College of Arts and Media plans to stop printing and mailing items and shift to digital distribution when appropriate and effective to do so because reducing this expenditure will allow CAM to redirect funding to support essential goals.  This action aligns with Strategy 2:  Embody a culture of excellence and Goal 2.2 - Align processes and resources, such as staffing, facilities, technology, and other assets to strategic priorities and will make additional funding available to support essential goals in achieving Pillar 4 - Agility.</a:t>
                      </a:r>
                      <a:endParaRPr lang="en-US"/>
                    </a:p>
                    <a:p>
                      <a:endParaRPr lang="en-US">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a:solidFill>
                            <a:srgbClr val="000000"/>
                          </a:solidFill>
                        </a:rPr>
                        <a:t>Supporting Data:</a:t>
                      </a:r>
                    </a:p>
                    <a:p>
                      <a:endParaRPr lang="en-US" b="1">
                        <a:solidFill>
                          <a:srgbClr val="000000"/>
                        </a:solidFill>
                      </a:endParaRPr>
                    </a:p>
                    <a:p>
                      <a:endParaRPr lang="en-US" b="1">
                        <a:solidFill>
                          <a:srgbClr val="000000"/>
                        </a:solidFill>
                      </a:endParaRPr>
                    </a:p>
                    <a:p>
                      <a:endParaRPr lang="en-US" b="1">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a:solidFill>
                            <a:srgbClr val="000000"/>
                          </a:solidFill>
                        </a:rPr>
                        <a:t>Resources / Collaborations Recovered:</a:t>
                      </a:r>
                    </a:p>
                    <a:p>
                      <a:endParaRPr lang="en-US" b="1">
                        <a:solidFill>
                          <a:srgbClr val="000000"/>
                        </a:solidFill>
                      </a:endParaRPr>
                    </a:p>
                    <a:p>
                      <a:endParaRPr lang="en-US" b="1">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75237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906639411"/>
              </p:ext>
            </p:extLst>
          </p:nvPr>
        </p:nvGraphicFramePr>
        <p:xfrm>
          <a:off x="979344" y="1575368"/>
          <a:ext cx="10374456" cy="5023326"/>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rtl="0" eaLnBrk="1" fontAlgn="auto" latinLnBrk="0" hangingPunct="1">
                        <a:lnSpc>
                          <a:spcPct val="100000"/>
                        </a:lnSpc>
                        <a:spcBef>
                          <a:spcPts val="0"/>
                        </a:spcBef>
                        <a:spcAft>
                          <a:spcPts val="0"/>
                        </a:spcAft>
                        <a:buClrTx/>
                        <a:buSzTx/>
                        <a:buFontTx/>
                        <a:buNone/>
                      </a:pPr>
                      <a:r>
                        <a:rPr lang="en-US" sz="1900" b="1" kern="1200">
                          <a:solidFill>
                            <a:srgbClr val="000000"/>
                          </a:solidFill>
                        </a:rPr>
                        <a:t>Statement:</a:t>
                      </a:r>
                    </a:p>
                    <a:p>
                      <a:pPr marL="0" marR="0" lvl="0" indent="0" algn="l">
                        <a:lnSpc>
                          <a:spcPct val="100000"/>
                        </a:lnSpc>
                        <a:spcBef>
                          <a:spcPts val="0"/>
                        </a:spcBef>
                        <a:spcAft>
                          <a:spcPts val="0"/>
                        </a:spcAft>
                        <a:buNone/>
                      </a:pPr>
                      <a:r>
                        <a:rPr lang="en-US" sz="1900" b="0" i="0" u="none" strike="noStrike" kern="1200" noProof="0">
                          <a:solidFill>
                            <a:srgbClr val="000000"/>
                          </a:solidFill>
                          <a:latin typeface="Calibri"/>
                        </a:rPr>
                        <a:t>The College of Arts and Media plans to start and support a University Art Museum to exhibit the University Art collection and interface with the community as well as expand curricular offerings in art education, art history, and museum studies because the SHSU Art Museum will expand the reputation of the institution, connect with local and regional cultural institutions, and serve as a laboratory space with growing degree programs.  This action aligns with Strategy 3:  Elevate the reputation and visibility of SHSU and Goal 3.2 - Increase local, national, and international high-profile quality events hosted by SHSU and will have help build out a more visible and high-profile culture of philanthropy, service, and community engagement in achieving Pillar 4 - Agility.</a:t>
                      </a:r>
                      <a:endParaRPr lang="en-US"/>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a:solidFill>
                            <a:srgbClr val="000000"/>
                          </a:solidFill>
                        </a:rPr>
                        <a:t>Supporting Data:</a:t>
                      </a:r>
                    </a:p>
                  </a:txBody>
                  <a:tcPr/>
                </a:tc>
                <a:extLst>
                  <a:ext uri="{0D108BD9-81ED-4DB2-BD59-A6C34878D82A}">
                    <a16:rowId xmlns:a16="http://schemas.microsoft.com/office/drawing/2014/main" val="3433750713"/>
                  </a:ext>
                </a:extLst>
              </a:tr>
              <a:tr h="1011237">
                <a:tc>
                  <a:txBody>
                    <a:bodyPr/>
                    <a:lstStyle/>
                    <a:p>
                      <a:r>
                        <a:rPr lang="en-US" sz="1900" b="1" kern="1200">
                          <a:solidFill>
                            <a:srgbClr val="000000"/>
                          </a:solidFill>
                        </a:rPr>
                        <a:t>Resources / Collaborations Required:</a:t>
                      </a:r>
                    </a:p>
                    <a:p>
                      <a:r>
                        <a:rPr lang="en-US" sz="1800" b="1" i="0" u="none" strike="noStrike" noProof="0">
                          <a:solidFill>
                            <a:srgbClr val="000000"/>
                          </a:solidFill>
                        </a:rPr>
                        <a:t>Recent donor support will help build out this initiative. </a:t>
                      </a:r>
                      <a:endParaRPr lang="en-US"/>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F0521E"/>
                </a:solidFill>
                <a:latin typeface="Helvetica"/>
                <a:ea typeface="Helvetica Neue" panose="02000503000000020004" pitchFamily="2" charset="0"/>
                <a:cs typeface="Helvetica Neue" panose="02000503000000020004" pitchFamily="2" charset="0"/>
              </a:rPr>
              <a:t>College of Arts &amp; Media</a:t>
            </a:r>
            <a:br>
              <a:rPr lang="en-US" b="1">
                <a:latin typeface="Helvetica Neue" panose="02000503000000020004" pitchFamily="2" charset="0"/>
                <a:ea typeface="Helvetica Neue" panose="02000503000000020004" pitchFamily="2" charset="0"/>
                <a:cs typeface="Helvetica Neue" panose="02000503000000020004" pitchFamily="2" charset="0"/>
              </a:rPr>
            </a:br>
            <a:endParaRPr lang="en-US" sz="3200" i="1">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256589"/>
            <a:ext cx="11350487" cy="4857883"/>
          </a:xfrm>
        </p:spPr>
        <p:txBody>
          <a:bodyPr vert="horz" lIns="91440" tIns="45720" rIns="91440" bIns="45720" rtlCol="0" anchor="t">
            <a:normAutofit/>
          </a:bodyPr>
          <a:lstStyle/>
          <a:p>
            <a:r>
              <a:rPr lang="en-US" sz="2400" b="1">
                <a:solidFill>
                  <a:schemeClr val="bg2">
                    <a:lumMod val="25000"/>
                  </a:schemeClr>
                </a:solidFill>
                <a:latin typeface="Helvetica"/>
                <a:ea typeface="Helvetica Neue" panose="02000503000000020004" pitchFamily="2" charset="0"/>
                <a:cs typeface="Helvetica Neue" panose="02000503000000020004" pitchFamily="2" charset="0"/>
              </a:rPr>
              <a:t>KEEP DOING</a:t>
            </a:r>
          </a:p>
          <a:p>
            <a:pPr lvl="1"/>
            <a:r>
              <a:rPr lang="en-US">
                <a:solidFill>
                  <a:schemeClr val="bg2">
                    <a:lumMod val="25000"/>
                  </a:schemeClr>
                </a:solidFill>
                <a:latin typeface="Helvetica"/>
                <a:cs typeface="Helvetica"/>
              </a:rPr>
              <a:t>Summer Programming</a:t>
            </a:r>
          </a:p>
          <a:p>
            <a:pPr lvl="1"/>
            <a:r>
              <a:rPr lang="en-US">
                <a:solidFill>
                  <a:schemeClr val="bg2">
                    <a:lumMod val="25000"/>
                  </a:schemeClr>
                </a:solidFill>
                <a:latin typeface="Helvetica"/>
                <a:cs typeface="Helvetica"/>
              </a:rPr>
              <a:t>Flexible Instruction Models</a:t>
            </a:r>
          </a:p>
          <a:p>
            <a:pPr lvl="1"/>
            <a:endParaRPr lang="en-US">
              <a:solidFill>
                <a:schemeClr val="bg2">
                  <a:lumMod val="25000"/>
                </a:schemeClr>
              </a:solidFill>
              <a:latin typeface="Helvetica"/>
              <a:cs typeface="Helvetica"/>
            </a:endParaRPr>
          </a:p>
          <a:p>
            <a:pPr>
              <a:spcBef>
                <a:spcPts val="2400"/>
              </a:spcBef>
            </a:pPr>
            <a:r>
              <a:rPr lang="en-US" sz="2400" b="1">
                <a:solidFill>
                  <a:schemeClr val="bg2">
                    <a:lumMod val="25000"/>
                  </a:schemeClr>
                </a:solidFill>
                <a:latin typeface="Helvetica"/>
              </a:rPr>
              <a:t>STOP DOING</a:t>
            </a:r>
            <a:endParaRPr lang="en-US" sz="2400" b="1">
              <a:solidFill>
                <a:schemeClr val="bg2">
                  <a:lumMod val="25000"/>
                </a:schemeClr>
              </a:solidFill>
              <a:latin typeface="Helvetica"/>
              <a:cs typeface="Helvetica"/>
            </a:endParaRPr>
          </a:p>
          <a:p>
            <a:pPr lvl="1"/>
            <a:r>
              <a:rPr lang="en-US">
                <a:solidFill>
                  <a:schemeClr val="bg2">
                    <a:lumMod val="25000"/>
                  </a:schemeClr>
                </a:solidFill>
                <a:latin typeface="Helvetica"/>
              </a:rPr>
              <a:t>Free Performance Tickets</a:t>
            </a:r>
            <a:endParaRPr lang="en-US">
              <a:solidFill>
                <a:schemeClr val="bg2">
                  <a:lumMod val="25000"/>
                </a:schemeClr>
              </a:solidFill>
              <a:latin typeface="Helvetica"/>
              <a:cs typeface="Helvetica"/>
            </a:endParaRPr>
          </a:p>
          <a:p>
            <a:pPr lvl="1"/>
            <a:r>
              <a:rPr lang="en-US">
                <a:solidFill>
                  <a:schemeClr val="bg2">
                    <a:lumMod val="25000"/>
                  </a:schemeClr>
                </a:solidFill>
                <a:latin typeface="Helvetica"/>
                <a:cs typeface="Helvetica"/>
              </a:rPr>
              <a:t>Non-Essential Catering</a:t>
            </a:r>
          </a:p>
          <a:p>
            <a:pPr lvl="1"/>
            <a:r>
              <a:rPr lang="en-US">
                <a:solidFill>
                  <a:schemeClr val="bg2">
                    <a:lumMod val="25000"/>
                  </a:schemeClr>
                </a:solidFill>
                <a:latin typeface="Helvetica"/>
                <a:cs typeface="Helvetica"/>
              </a:rPr>
              <a:t>Non-Essential Printing</a:t>
            </a:r>
          </a:p>
          <a:p>
            <a:pPr>
              <a:spcBef>
                <a:spcPts val="2400"/>
              </a:spcBef>
            </a:pPr>
            <a:r>
              <a:rPr lang="en-US" sz="2400" b="1">
                <a:solidFill>
                  <a:schemeClr val="bg2">
                    <a:lumMod val="25000"/>
                  </a:schemeClr>
                </a:solidFill>
                <a:latin typeface="Helvetica"/>
              </a:rPr>
              <a:t>START DOING</a:t>
            </a:r>
            <a:endParaRPr lang="en-US" sz="2400" b="1">
              <a:solidFill>
                <a:schemeClr val="bg2">
                  <a:lumMod val="25000"/>
                </a:schemeClr>
              </a:solidFill>
              <a:latin typeface="Helvetica"/>
              <a:cs typeface="Helvetica"/>
            </a:endParaRPr>
          </a:p>
          <a:p>
            <a:pPr lvl="1"/>
            <a:r>
              <a:rPr lang="en-US">
                <a:solidFill>
                  <a:schemeClr val="bg2">
                    <a:lumMod val="25000"/>
                  </a:schemeClr>
                </a:solidFill>
                <a:latin typeface="Helvetica"/>
                <a:cs typeface="Helvetica"/>
              </a:rPr>
              <a:t>University Art Museum </a:t>
            </a:r>
          </a:p>
        </p:txBody>
      </p:sp>
    </p:spTree>
    <p:extLst>
      <p:ext uri="{BB962C8B-B14F-4D97-AF65-F5344CB8AC3E}">
        <p14:creationId xmlns:p14="http://schemas.microsoft.com/office/powerpoint/2010/main" val="1630860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653303" y="284583"/>
            <a:ext cx="10515600" cy="1325563"/>
          </a:xfrm>
        </p:spPr>
        <p:txBody>
          <a:bodyPr/>
          <a:lstStyle/>
          <a:p>
            <a:pPr algn="ctr"/>
            <a:r>
              <a:rPr lang="en-US" b="1">
                <a:solidFill>
                  <a:srgbClr val="F0521E"/>
                </a:solidFill>
                <a:latin typeface="Helvetica"/>
                <a:cs typeface="Helvetica"/>
              </a:rPr>
              <a:t>College of Arts &amp; Media</a:t>
            </a:r>
            <a:endParaRPr lang="en-US"/>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7" y="1814420"/>
            <a:ext cx="5069638" cy="4351338"/>
          </a:xfrm>
        </p:spPr>
        <p:txBody>
          <a:bodyPr vert="horz" lIns="91440" tIns="45720" rIns="91440" bIns="45720" rtlCol="0" anchor="t">
            <a:normAutofit/>
          </a:bodyPr>
          <a:lstStyle/>
          <a:p>
            <a:r>
              <a:rPr lang="en-US" sz="2400">
                <a:solidFill>
                  <a:schemeClr val="bg2">
                    <a:lumMod val="25000"/>
                  </a:schemeClr>
                </a:solidFill>
                <a:latin typeface="Helvetica"/>
                <a:ea typeface="Helvetica Neue" panose="02000503000000020004" pitchFamily="2" charset="0"/>
                <a:cs typeface="Helvetica Neue" panose="02000503000000020004" pitchFamily="2" charset="0"/>
              </a:rPr>
              <a:t>Academic Departments</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Department of Art</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Department of Dance</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Department of Mass Communication</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School of Music</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Department of Theatre &amp; Musical Theatre</a:t>
            </a:r>
          </a:p>
          <a:p>
            <a:pPr lvl="1"/>
            <a:endParaRPr lang="en-US" sz="2000">
              <a:solidFill>
                <a:schemeClr val="bg2">
                  <a:lumMod val="25000"/>
                </a:schemeClr>
              </a:solidFill>
              <a:latin typeface="Helvetica"/>
              <a:ea typeface="Helvetica Neue" panose="02000503000000020004" pitchFamily="2" charset="0"/>
              <a:cs typeface="Helvetica Neue" panose="02000503000000020004" pitchFamily="2" charset="0"/>
            </a:endParaRP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solidFill>
                  <a:schemeClr val="bg2">
                    <a:lumMod val="25000"/>
                  </a:schemeClr>
                </a:solidFill>
                <a:latin typeface="Helvetica"/>
                <a:ea typeface="Helvetica Neue" panose="02000503000000020004" pitchFamily="2" charset="0"/>
                <a:cs typeface="Helvetica Neue" panose="02000503000000020004" pitchFamily="2" charset="0"/>
              </a:rPr>
              <a:t>Centers</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Early Music</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Music Education</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Art Education</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Emerging Media (Unofficial)</a:t>
            </a:r>
          </a:p>
          <a:p>
            <a:pPr marL="457200" lvl="1" indent="0">
              <a:buNone/>
            </a:pPr>
            <a:endPar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38611" y="1473200"/>
            <a:ext cx="10525541" cy="4301642"/>
          </a:xfrm>
        </p:spPr>
        <p:txBody>
          <a:bodyPr vert="horz" lIns="91440" tIns="45720" rIns="91440" bIns="45720" rtlCol="0" anchor="t">
            <a:normAutofit/>
          </a:bodyPr>
          <a:lstStyle/>
          <a:p>
            <a:r>
              <a:rPr lang="en-US" sz="2400">
                <a:solidFill>
                  <a:schemeClr val="bg2">
                    <a:lumMod val="25000"/>
                  </a:schemeClr>
                </a:solidFill>
                <a:latin typeface="Helvetica"/>
                <a:ea typeface="Helvetica Neue" panose="02000503000000020004" pitchFamily="2" charset="0"/>
                <a:cs typeface="Helvetica Neue" panose="02000503000000020004" pitchFamily="2" charset="0"/>
              </a:rPr>
              <a:t>Priority 1: Prioritize Student Success and Student Access</a:t>
            </a:r>
          </a:p>
          <a:p>
            <a:pPr lvl="1"/>
            <a:endParaRPr lang="en-US" sz="2000">
              <a:solidFill>
                <a:schemeClr val="bg2">
                  <a:lumMod val="25000"/>
                </a:schemeClr>
              </a:solidFill>
              <a:latin typeface="Helvetica"/>
              <a:ea typeface="Helvetica Neue" panose="02000503000000020004" pitchFamily="2" charset="0"/>
              <a:cs typeface="Helvetica Neue" panose="02000503000000020004" pitchFamily="2" charset="0"/>
            </a:endParaRPr>
          </a:p>
          <a:p>
            <a:pPr marL="457200" lvl="1" indent="0">
              <a:buNone/>
            </a:pP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MA in Emerging and Social Media – 64% enrollment increase from SP23 to FA24. </a:t>
            </a:r>
          </a:p>
          <a:p>
            <a:pPr marL="457200" lvl="1" indent="0">
              <a:buNone/>
            </a:pPr>
            <a:endParaRPr lang="en-US" sz="1800">
              <a:solidFill>
                <a:schemeClr val="bg2">
                  <a:lumMod val="25000"/>
                </a:schemeClr>
              </a:solidFill>
              <a:latin typeface="Helvetica"/>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CAM Sponsored Scholarship Fairs – 356 participants Fall 2023 (91% CAM Majors | 9% Non-CAM Majors)</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vert="horz" lIns="91440" tIns="45720" rIns="91440" bIns="45720" rtlCol="0" anchor="t">
            <a:normAutofit/>
          </a:bodyPr>
          <a:lstStyle/>
          <a:p>
            <a:r>
              <a:rPr lang="en-US" sz="2400">
                <a:solidFill>
                  <a:schemeClr val="bg2">
                    <a:lumMod val="25000"/>
                  </a:schemeClr>
                </a:solidFill>
                <a:latin typeface="Helvetica"/>
                <a:ea typeface="Helvetica Neue" panose="02000503000000020004" pitchFamily="2" charset="0"/>
                <a:cs typeface="Helvetica Neue" panose="02000503000000020004" pitchFamily="2" charset="0"/>
              </a:rPr>
              <a:t>Priority 2: Embody a Culture of Excellence</a:t>
            </a:r>
            <a:endParaRPr lang="en-US">
              <a:ea typeface="Calibri" panose="020F0502020204030204"/>
              <a:cs typeface="Calibri" panose="020F0502020204030204"/>
            </a:endParaRPr>
          </a:p>
          <a:p>
            <a:pPr marL="457200" lvl="1" indent="0">
              <a:buNone/>
            </a:pP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The CAM Production Team and CAM Marketing and Communications Team supported over 220 events, concerts, recitals, and exhibitions.</a:t>
            </a:r>
          </a:p>
          <a:p>
            <a:pPr marL="457200" lvl="1" indent="0">
              <a:buNone/>
            </a:pP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Focused faculty hiring to support enrollment growth in high-demand areas:</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r>
              <a:rPr lang="en-US" sz="1800">
                <a:solidFill>
                  <a:schemeClr val="bg2">
                    <a:lumMod val="25000"/>
                  </a:schemeClr>
                </a:solidFill>
                <a:latin typeface="Helvetica"/>
                <a:ea typeface="Helvetica Neue" panose="02000503000000020004" pitchFamily="2" charset="0"/>
                <a:cs typeface="Helvetica Neue" panose="02000503000000020004" pitchFamily="2" charset="0"/>
              </a:rPr>
              <a:t>      - Emerging and Social Media, MA and Digital Media Production, MFA</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r>
              <a:rPr lang="en-US" sz="1800">
                <a:solidFill>
                  <a:schemeClr val="bg2">
                    <a:lumMod val="25000"/>
                  </a:schemeClr>
                </a:solidFill>
                <a:latin typeface="Helvetica"/>
                <a:ea typeface="Helvetica Neue" panose="02000503000000020004" pitchFamily="2" charset="0"/>
                <a:cs typeface="Helvetica Neue" panose="02000503000000020004" pitchFamily="2" charset="0"/>
              </a:rPr>
              <a:t>      -  Animation, BFA</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r>
              <a:rPr lang="en-US" sz="1800">
                <a:solidFill>
                  <a:schemeClr val="bg2">
                    <a:lumMod val="25000"/>
                  </a:schemeClr>
                </a:solidFill>
                <a:latin typeface="Helvetica"/>
                <a:ea typeface="Helvetica Neue" panose="02000503000000020004" pitchFamily="2" charset="0"/>
                <a:cs typeface="Helvetica Neue" panose="02000503000000020004" pitchFamily="2" charset="0"/>
              </a:rPr>
              <a:t>      - Graphic Design, BFA</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vert="horz" lIns="91440" tIns="45720" rIns="91440" bIns="45720" rtlCol="0" anchor="t">
            <a:normAutofit lnSpcReduction="10000"/>
          </a:bodyPr>
          <a:lstStyle/>
          <a:p>
            <a:r>
              <a:rPr lang="en-US" sz="2400">
                <a:solidFill>
                  <a:schemeClr val="bg2">
                    <a:lumMod val="25000"/>
                  </a:schemeClr>
                </a:solidFill>
                <a:latin typeface="Helvetica"/>
                <a:ea typeface="Helvetica Neue" panose="02000503000000020004" pitchFamily="2" charset="0"/>
                <a:cs typeface="Helvetica Neue" panose="02000503000000020004" pitchFamily="2" charset="0"/>
              </a:rPr>
              <a:t>Priority 3: Elevate the Reputation and Visibility of SHSU</a:t>
            </a:r>
          </a:p>
          <a:p>
            <a:pPr marL="457200" lvl="1" indent="0">
              <a:buNone/>
            </a:pP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CAM Magazine 5th Edition – AMA Houston Crystal Award</a:t>
            </a:r>
          </a:p>
          <a:p>
            <a:pPr marL="742950" lvl="1" indent="-285750"/>
            <a:endParaRPr lang="en-US" sz="1800">
              <a:solidFill>
                <a:schemeClr val="bg2">
                  <a:lumMod val="25000"/>
                </a:schemeClr>
              </a:solidFill>
              <a:latin typeface="Helvetica"/>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Jody Wood, Assistant Professor of Art – </a:t>
            </a:r>
            <a:r>
              <a:rPr lang="en-US" sz="1800" i="1">
                <a:solidFill>
                  <a:schemeClr val="bg2">
                    <a:lumMod val="25000"/>
                  </a:schemeClr>
                </a:solidFill>
                <a:latin typeface="Helvetica"/>
                <a:ea typeface="Helvetica Neue" panose="02000503000000020004" pitchFamily="2" charset="0"/>
                <a:cs typeface="Helvetica Neue" panose="02000503000000020004" pitchFamily="2" charset="0"/>
              </a:rPr>
              <a:t>New York Times</a:t>
            </a:r>
            <a:r>
              <a:rPr lang="en-US" sz="1800">
                <a:solidFill>
                  <a:schemeClr val="bg2">
                    <a:lumMod val="25000"/>
                  </a:schemeClr>
                </a:solidFill>
                <a:latin typeface="Helvetica"/>
                <a:ea typeface="Helvetica Neue" panose="02000503000000020004" pitchFamily="2" charset="0"/>
                <a:cs typeface="Helvetica Neue" panose="02000503000000020004" pitchFamily="2" charset="0"/>
              </a:rPr>
              <a:t> Review</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742950" lvl="1" indent="-285750"/>
            <a:endParaRPr lang="en-US" sz="1800">
              <a:solidFill>
                <a:schemeClr val="bg2">
                  <a:lumMod val="25000"/>
                </a:schemeClr>
              </a:solidFill>
              <a:latin typeface="Helvetica"/>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Sachin Mudigonda, Assistant Professor of Mass Communication – </a:t>
            </a:r>
            <a:r>
              <a:rPr lang="en-US" sz="1800">
                <a:solidFill>
                  <a:schemeClr val="bg2">
                    <a:lumMod val="25000"/>
                  </a:schemeClr>
                </a:solidFill>
                <a:latin typeface="Helvetica"/>
              </a:rPr>
              <a:t>National Film Award (India), Academy Award Qualification</a:t>
            </a:r>
            <a:endParaRPr lang="en-US" sz="1800">
              <a:solidFill>
                <a:schemeClr val="bg2">
                  <a:lumMod val="25000"/>
                </a:schemeClr>
              </a:solidFill>
              <a:latin typeface="Helvetica" pitchFamily="2" charset="0"/>
            </a:endParaRPr>
          </a:p>
          <a:p>
            <a:pPr marL="742950" lvl="1" indent="-285750"/>
            <a:endParaRPr lang="en-US" sz="1800">
              <a:solidFill>
                <a:schemeClr val="bg2">
                  <a:lumMod val="25000"/>
                </a:schemeClr>
              </a:solidFill>
              <a:latin typeface="Helvetica"/>
              <a:ea typeface="Helvetica Neue" panose="02000503000000020004" pitchFamily="2" charset="0"/>
              <a:cs typeface="Helvetica"/>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Diego Caetano, Assistant Professor of Music – CD review </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742950" lvl="1" indent="-285750"/>
            <a:endParaRPr lang="en-US" sz="1800">
              <a:solidFill>
                <a:schemeClr val="bg2">
                  <a:lumMod val="25000"/>
                </a:schemeClr>
              </a:solidFill>
              <a:latin typeface="Helvetica"/>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Abdiel "Gloria" </a:t>
            </a:r>
            <a:r>
              <a:rPr lang="en-US" sz="1800" err="1">
                <a:solidFill>
                  <a:schemeClr val="bg2">
                    <a:lumMod val="25000"/>
                  </a:schemeClr>
                </a:solidFill>
                <a:latin typeface="Helvetica"/>
                <a:ea typeface="Helvetica Neue" panose="02000503000000020004" pitchFamily="2" charset="0"/>
                <a:cs typeface="Helvetica Neue" panose="02000503000000020004" pitchFamily="2" charset="0"/>
              </a:rPr>
              <a:t>Urcullu</a:t>
            </a:r>
            <a:r>
              <a:rPr lang="en-US" sz="1800">
                <a:solidFill>
                  <a:schemeClr val="bg2">
                    <a:lumMod val="25000"/>
                  </a:schemeClr>
                </a:solidFill>
                <a:latin typeface="Helvetica"/>
                <a:ea typeface="Helvetica Neue" panose="02000503000000020004" pitchFamily="2" charset="0"/>
                <a:cs typeface="Helvetica Neue" panose="02000503000000020004" pitchFamily="2" charset="0"/>
              </a:rPr>
              <a:t>, Art Alum – Emmy Award recipient </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endParaRPr lang="en-US" sz="1800">
              <a:solidFill>
                <a:schemeClr val="bg2">
                  <a:lumMod val="25000"/>
                </a:schemeClr>
              </a:solidFill>
              <a:latin typeface="Helvetica"/>
              <a:ea typeface="Helvetica Neue" panose="02000503000000020004" pitchFamily="2" charset="0"/>
              <a:cs typeface="Helvetica Neue" panose="02000503000000020004" pitchFamily="2" charset="0"/>
            </a:endParaRPr>
          </a:p>
          <a:p>
            <a:pPr marL="742950" lvl="1" indent="-285750"/>
            <a:r>
              <a:rPr lang="en-US" sz="1800" err="1">
                <a:solidFill>
                  <a:schemeClr val="bg2">
                    <a:lumMod val="25000"/>
                  </a:schemeClr>
                </a:solidFill>
                <a:latin typeface="Helvetica"/>
                <a:ea typeface="Helvetica Neue" panose="02000503000000020004" pitchFamily="2" charset="0"/>
                <a:cs typeface="Helvetica Neue" panose="02000503000000020004" pitchFamily="2" charset="0"/>
              </a:rPr>
              <a:t>Noblemotion</a:t>
            </a:r>
            <a:r>
              <a:rPr lang="en-US" sz="1800">
                <a:solidFill>
                  <a:schemeClr val="bg2">
                    <a:lumMod val="25000"/>
                  </a:schemeClr>
                </a:solidFill>
                <a:latin typeface="Helvetica"/>
                <a:ea typeface="Helvetica Neue" panose="02000503000000020004" pitchFamily="2" charset="0"/>
                <a:cs typeface="Helvetica Neue" panose="02000503000000020004" pitchFamily="2" charset="0"/>
              </a:rPr>
              <a:t> Dance – Creative scholarship presentation to United Nations.</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vert="horz" lIns="91440" tIns="45720" rIns="91440" bIns="45720" rtlCol="0" anchor="t">
            <a:normAutofit lnSpcReduction="10000"/>
          </a:bodyPr>
          <a:lstStyle/>
          <a:p>
            <a:r>
              <a:rPr lang="en-US" sz="2400">
                <a:solidFill>
                  <a:schemeClr val="bg2">
                    <a:lumMod val="25000"/>
                  </a:schemeClr>
                </a:solidFill>
                <a:latin typeface="Helvetica"/>
                <a:ea typeface="Helvetica Neue" panose="02000503000000020004" pitchFamily="2" charset="0"/>
                <a:cs typeface="Helvetica Neue" panose="02000503000000020004" pitchFamily="2" charset="0"/>
              </a:rPr>
              <a:t>Priority 4: Expand and Elevate our Service to the State and Beyond</a:t>
            </a:r>
          </a:p>
          <a:p>
            <a:pPr marL="457200" lvl="1" indent="0">
              <a:buNone/>
            </a:pP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Huntsville Youth Orchestra received a Powell Foundation grant.</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742950" lvl="1" indent="-285750"/>
            <a:endParaRPr lang="en-US" sz="1800">
              <a:solidFill>
                <a:schemeClr val="bg2">
                  <a:lumMod val="25000"/>
                </a:schemeClr>
              </a:solidFill>
              <a:latin typeface="Helvetica"/>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Mass Communication students and faculty supported City of Conroe by producing a monthly one-hour TV show for the city's Public Education and Government Access Channel. </a:t>
            </a:r>
          </a:p>
          <a:p>
            <a:pPr marL="742950" lvl="1" indent="-285750"/>
            <a:endParaRPr lang="en-US" sz="1800">
              <a:solidFill>
                <a:schemeClr val="bg2">
                  <a:lumMod val="25000"/>
                </a:schemeClr>
              </a:solidFill>
              <a:latin typeface="Helvetica"/>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CAM Marketing and Communications Team created career readiness opportunities through internships that facilitate personal and professional development and connections. </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742950" lvl="1" indent="-285750"/>
            <a:endParaRPr lang="en-US" sz="1800">
              <a:solidFill>
                <a:schemeClr val="bg2">
                  <a:lumMod val="25000"/>
                </a:schemeClr>
              </a:solidFill>
              <a:latin typeface="Helvetica"/>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CAM Ambassador program provided professional development opportunities and gives students a direct line to provide feedback and suggestions for improvement to the college. </a:t>
            </a:r>
          </a:p>
          <a:p>
            <a:pPr marL="742950" lvl="1" indent="-285750"/>
            <a:endParaRPr lang="en-US" sz="1800">
              <a:solidFill>
                <a:schemeClr val="bg2">
                  <a:lumMod val="25000"/>
                </a:schemeClr>
              </a:solidFill>
              <a:latin typeface="Helvetica"/>
              <a:ea typeface="Helvetica Neue" panose="02000503000000020004" pitchFamily="2" charset="0"/>
              <a:cs typeface="Helvetica Neue" panose="02000503000000020004" pitchFamily="2" charset="0"/>
            </a:endParaRPr>
          </a:p>
          <a:p>
            <a:pPr marL="742950" lvl="1" indent="-285750"/>
            <a:r>
              <a:rPr lang="en-US" sz="1800">
                <a:solidFill>
                  <a:schemeClr val="bg2">
                    <a:lumMod val="25000"/>
                  </a:schemeClr>
                </a:solidFill>
                <a:latin typeface="Helvetica"/>
                <a:ea typeface="Helvetica Neue" panose="02000503000000020004" pitchFamily="2" charset="0"/>
                <a:cs typeface="Helvetica Neue" panose="02000503000000020004" pitchFamily="2" charset="0"/>
              </a:rPr>
              <a:t>Partnership with Texas A&amp;M to facilitate community-engaged programming at the Bill Thomas Estate. </a:t>
            </a: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177273115"/>
              </p:ext>
            </p:extLst>
          </p:nvPr>
        </p:nvGraphicFramePr>
        <p:xfrm>
          <a:off x="979344" y="1575368"/>
          <a:ext cx="10374456" cy="4636929"/>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rgbClr val="000000"/>
                          </a:solidFill>
                        </a:rPr>
                        <a:t>Statement:</a:t>
                      </a:r>
                    </a:p>
                    <a:p>
                      <a:pPr marL="0" marR="0" lvl="0" indent="0" algn="l">
                        <a:lnSpc>
                          <a:spcPct val="100000"/>
                        </a:lnSpc>
                        <a:spcBef>
                          <a:spcPts val="0"/>
                        </a:spcBef>
                        <a:spcAft>
                          <a:spcPts val="0"/>
                        </a:spcAft>
                        <a:buNone/>
                      </a:pPr>
                      <a:r>
                        <a:rPr lang="en-US" sz="1900" b="0" i="0" u="none" strike="noStrike" kern="1200" baseline="0" noProof="0">
                          <a:solidFill>
                            <a:srgbClr val="000000"/>
                          </a:solidFill>
                          <a:latin typeface="Calibri"/>
                        </a:rPr>
                        <a:t>The College of Arts and Media plans to keep support for summer programming across CAM units because expanded community engagement and student recruitment is aligned with the goals and outcomes of our established summer programming (workshops, camps, public events, </a:t>
                      </a:r>
                      <a:r>
                        <a:rPr lang="en-US" sz="1900" b="0" i="0" u="none" strike="noStrike" kern="1200" baseline="0" noProof="0" err="1">
                          <a:solidFill>
                            <a:srgbClr val="000000"/>
                          </a:solidFill>
                          <a:latin typeface="Calibri"/>
                        </a:rPr>
                        <a:t>etc</a:t>
                      </a:r>
                      <a:r>
                        <a:rPr lang="en-US" sz="1900" b="0" i="0" u="none" strike="noStrike" kern="1200" baseline="0" noProof="0">
                          <a:solidFill>
                            <a:srgbClr val="000000"/>
                          </a:solidFill>
                          <a:latin typeface="Calibri"/>
                        </a:rPr>
                        <a:t>). This action aligns with Strategy 2: Embody a culture of excellence and Goal 2.2 - Align processes and resources, such as staffing, facilities, technology, and other assets to strategic priorities and will help increase enrollments and track applications in achieving Pillar 4 - Agility.</a:t>
                      </a:r>
                      <a:endParaRPr lang="en-US" i="0" u="none" strike="noStrike" baseline="0" noProof="0">
                        <a:solidFill>
                          <a:srgbClr val="000000"/>
                        </a:solidFill>
                        <a:latin typeface="Calibri"/>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a:solidFill>
                            <a:srgbClr val="000000"/>
                          </a:solidFill>
                        </a:rPr>
                        <a:t>Supporting Data:</a:t>
                      </a:r>
                    </a:p>
                    <a:p>
                      <a:r>
                        <a:rPr lang="en-US" b="1">
                          <a:solidFill>
                            <a:srgbClr val="000000"/>
                          </a:solidFill>
                        </a:rPr>
                        <a:t>Participation in School of Music summer camp activities almost doubled from 2022-2023. </a:t>
                      </a:r>
                    </a:p>
                  </a:txBody>
                  <a:tcPr/>
                </a:tc>
                <a:extLst>
                  <a:ext uri="{0D108BD9-81ED-4DB2-BD59-A6C34878D82A}">
                    <a16:rowId xmlns:a16="http://schemas.microsoft.com/office/drawing/2014/main" val="3433750713"/>
                  </a:ext>
                </a:extLst>
              </a:tr>
              <a:tr h="1011237">
                <a:tc>
                  <a:txBody>
                    <a:bodyPr/>
                    <a:lstStyle/>
                    <a:p>
                      <a:r>
                        <a:rPr lang="en-US" sz="1900" b="1" kern="1200">
                          <a:solidFill>
                            <a:srgbClr val="000000"/>
                          </a:solidFill>
                        </a:rPr>
                        <a:t>Resources / Collaborations Required:</a:t>
                      </a:r>
                    </a:p>
                    <a:p>
                      <a:endParaRPr lang="en-US" b="1">
                        <a:solidFill>
                          <a:srgbClr val="000000"/>
                        </a:solidFill>
                      </a:endParaRPr>
                    </a:p>
                    <a:p>
                      <a:r>
                        <a:rPr lang="en-US" b="1">
                          <a:solidFill>
                            <a:srgbClr val="000000"/>
                          </a:solidFill>
                          <a:latin typeface="Aptos"/>
                        </a:rPr>
                        <a:t>Faculty, staff, CAM Production Team, Summer Camps Office, and CAM Marketing &amp; Communications Team </a:t>
                      </a: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2164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F0521E"/>
                </a:solidFill>
                <a:latin typeface="Helvetica"/>
                <a:ea typeface="Helvetica Neue" panose="02000503000000020004" pitchFamily="2" charset="0"/>
                <a:cs typeface="Helvetica Neue" panose="02000503000000020004" pitchFamily="2" charset="0"/>
              </a:rPr>
              <a:t>Supportive Data</a:t>
            </a:r>
            <a:br>
              <a:rPr lang="en-US" b="1">
                <a:latin typeface="Helvetica Neue" panose="02000503000000020004" pitchFamily="2" charset="0"/>
                <a:ea typeface="Helvetica Neue" panose="02000503000000020004" pitchFamily="2" charset="0"/>
                <a:cs typeface="Helvetica Neue" panose="02000503000000020004" pitchFamily="2" charset="0"/>
              </a:rPr>
            </a:br>
            <a:endParaRPr lang="en-US" sz="3200" i="1">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746113"/>
            <a:ext cx="11350487" cy="4301642"/>
          </a:xfrm>
        </p:spPr>
        <p:txBody>
          <a:bodyPr vert="horz" lIns="91440" tIns="45720" rIns="91440" bIns="45720" rtlCol="0" anchor="t">
            <a:normAutofit/>
          </a:bodyPr>
          <a:lstStyle/>
          <a:p>
            <a:pPr marL="0" indent="0">
              <a:buNone/>
            </a:pPr>
            <a:endParaRPr lang="en-US" sz="2400" b="1">
              <a:solidFill>
                <a:schemeClr val="bg2">
                  <a:lumMod val="25000"/>
                </a:schemeClr>
              </a:solidFill>
              <a:latin typeface="Helvetica"/>
              <a:ea typeface="Calibri"/>
              <a:cs typeface="Helvetica"/>
            </a:endParaRPr>
          </a:p>
          <a:p>
            <a:pPr lvl="1"/>
            <a:endParaRPr lang="en-US" sz="2000">
              <a:solidFill>
                <a:schemeClr val="bg2">
                  <a:lumMod val="25000"/>
                </a:schemeClr>
              </a:solidFill>
              <a:latin typeface="Helvetica"/>
              <a:ea typeface="Helvetica Neue" panose="02000503000000020004" pitchFamily="2" charset="0"/>
              <a:cs typeface="Helvetica"/>
            </a:endParaRPr>
          </a:p>
          <a:p>
            <a:pPr marL="457200" lvl="1" indent="0">
              <a:buNone/>
            </a:pPr>
            <a:endParaRPr lang="en-US" sz="2000">
              <a:solidFill>
                <a:schemeClr val="bg2">
                  <a:lumMod val="25000"/>
                </a:schemeClr>
              </a:solidFill>
              <a:latin typeface="Helvetica"/>
              <a:ea typeface="Helvetica Neue" panose="02000503000000020004" pitchFamily="2" charset="0"/>
              <a:cs typeface="Helvetica"/>
            </a:endParaRPr>
          </a:p>
          <a:p>
            <a:pPr marL="457200" lvl="1" indent="0">
              <a:buNone/>
            </a:pPr>
            <a:endParaRPr lang="en-US" sz="2000">
              <a:solidFill>
                <a:schemeClr val="bg2">
                  <a:lumMod val="25000"/>
                </a:schemeClr>
              </a:solidFill>
              <a:latin typeface="Helvetica"/>
              <a:ea typeface="Helvetica Neue" panose="02000503000000020004" pitchFamily="2" charset="0"/>
              <a:cs typeface="Helvetica Neue" panose="02000503000000020004" pitchFamily="2" charset="0"/>
            </a:endParaRPr>
          </a:p>
        </p:txBody>
      </p:sp>
      <p:pic>
        <p:nvPicPr>
          <p:cNvPr id="4" name="Picture 3" descr="A graph with a number of numbers and a blue rectangle&#10;&#10;Description automatically generated">
            <a:extLst>
              <a:ext uri="{FF2B5EF4-FFF2-40B4-BE49-F238E27FC236}">
                <a16:creationId xmlns:a16="http://schemas.microsoft.com/office/drawing/2014/main" id="{C5F96077-CBF1-91CC-EB39-F8674AD78705}"/>
              </a:ext>
            </a:extLst>
          </p:cNvPr>
          <p:cNvPicPr>
            <a:picLocks noChangeAspect="1"/>
          </p:cNvPicPr>
          <p:nvPr/>
        </p:nvPicPr>
        <p:blipFill>
          <a:blip r:embed="rId2"/>
          <a:stretch>
            <a:fillRect/>
          </a:stretch>
        </p:blipFill>
        <p:spPr>
          <a:xfrm>
            <a:off x="666750" y="1591297"/>
            <a:ext cx="10982325" cy="3665881"/>
          </a:xfrm>
          <a:prstGeom prst="rect">
            <a:avLst/>
          </a:prstGeom>
        </p:spPr>
      </p:pic>
    </p:spTree>
    <p:extLst>
      <p:ext uri="{BB962C8B-B14F-4D97-AF65-F5344CB8AC3E}">
        <p14:creationId xmlns:p14="http://schemas.microsoft.com/office/powerpoint/2010/main" val="1451747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571656283"/>
              </p:ext>
            </p:extLst>
          </p:nvPr>
        </p:nvGraphicFramePr>
        <p:xfrm>
          <a:off x="975360" y="1574800"/>
          <a:ext cx="10374455" cy="4911249"/>
        </p:xfrm>
        <a:graphic>
          <a:graphicData uri="http://schemas.openxmlformats.org/drawingml/2006/table">
            <a:tbl>
              <a:tblPr firstRow="1" bandRow="1">
                <a:tableStyleId>{8A107856-5554-42FB-B03E-39F5DBC370BA}</a:tableStyleId>
              </a:tblPr>
              <a:tblGrid>
                <a:gridCol w="10374455">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rgbClr val="000000"/>
                          </a:solidFill>
                        </a:rPr>
                        <a:t>Statement:</a:t>
                      </a:r>
                    </a:p>
                    <a:p>
                      <a:pPr marL="0" marR="0" lvl="0" indent="0" algn="l">
                        <a:lnSpc>
                          <a:spcPct val="100000"/>
                        </a:lnSpc>
                        <a:spcBef>
                          <a:spcPts val="0"/>
                        </a:spcBef>
                        <a:spcAft>
                          <a:spcPts val="0"/>
                        </a:spcAft>
                        <a:buNone/>
                      </a:pPr>
                      <a:r>
                        <a:rPr lang="en-US" sz="1900" b="0" i="0" u="none" strike="noStrike" kern="1200" noProof="0">
                          <a:solidFill>
                            <a:srgbClr val="000000"/>
                          </a:solidFill>
                          <a:latin typeface="Calibri"/>
                        </a:rPr>
                        <a:t>The College of Arts and Media plans to keep CAM emphasis on flexible models of instruction and modalities of delivery because students require supportive and flexible modalities of teaching (online, hybrid, term options) as appropriate to the course content.  This action aligns with Strategy 1:  Prioritize Student Success and Student Access and Goal 1.2 - Academic Agility and will have a positive impact to increase enrollments, retention, and completion in these flexible programs in achieving Pillar 1 - Enrollment.</a:t>
                      </a:r>
                      <a:endParaRPr lang="en-US" sz="1900" b="0" kern="1200">
                        <a:solidFill>
                          <a:srgbClr val="000000"/>
                        </a:solidFill>
                      </a:endParaRPr>
                    </a:p>
                    <a:p>
                      <a:pPr lvl="0">
                        <a:buNone/>
                      </a:pPr>
                      <a:endParaRPr lang="en-US">
                        <a:solidFill>
                          <a:srgbClr val="000000"/>
                        </a:solidFill>
                        <a:latin typeface="Aptos"/>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a:solidFill>
                            <a:srgbClr val="000000"/>
                          </a:solidFill>
                        </a:rPr>
                        <a:t>Supporting Data:</a:t>
                      </a:r>
                    </a:p>
                    <a:p>
                      <a:endParaRPr lang="en-US" b="1">
                        <a:solidFill>
                          <a:srgbClr val="000000"/>
                        </a:solidFill>
                      </a:endParaRPr>
                    </a:p>
                  </a:txBody>
                  <a:tcPr/>
                </a:tc>
                <a:extLst>
                  <a:ext uri="{0D108BD9-81ED-4DB2-BD59-A6C34878D82A}">
                    <a16:rowId xmlns:a16="http://schemas.microsoft.com/office/drawing/2014/main" val="3433750713"/>
                  </a:ext>
                </a:extLst>
              </a:tr>
              <a:tr h="1011237">
                <a:tc>
                  <a:txBody>
                    <a:bodyPr/>
                    <a:lstStyle/>
                    <a:p>
                      <a:r>
                        <a:rPr lang="en-US" sz="1900" b="1" kern="1200">
                          <a:solidFill>
                            <a:srgbClr val="000000"/>
                          </a:solidFill>
                        </a:rPr>
                        <a:t>Resources / Collaborations Required:</a:t>
                      </a:r>
                    </a:p>
                    <a:p>
                      <a:r>
                        <a:rPr lang="en-US" b="1">
                          <a:solidFill>
                            <a:srgbClr val="000000"/>
                          </a:solidFill>
                        </a:rPr>
                        <a:t>Continued collaboration with SHSU Online to build out and support programs. Continued collaboration with Graduate Studies and IMC to market and promote graduate programs. </a:t>
                      </a:r>
                    </a:p>
                    <a:p>
                      <a:endParaRPr lang="en-US" b="1">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45188734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0588827950C8459D2AC410CB957BD0" ma:contentTypeVersion="13" ma:contentTypeDescription="Create a new document." ma:contentTypeScope="" ma:versionID="ca3defa4f47d037daf578824b5258874">
  <xsd:schema xmlns:xsd="http://www.w3.org/2001/XMLSchema" xmlns:xs="http://www.w3.org/2001/XMLSchema" xmlns:p="http://schemas.microsoft.com/office/2006/metadata/properties" xmlns:ns2="ada3f4a6-d6c9-4191-a9fb-480a9055ce89" xmlns:ns3="073f22b3-d61c-4ebb-9c53-d3771473591b" targetNamespace="http://schemas.microsoft.com/office/2006/metadata/properties" ma:root="true" ma:fieldsID="0611d5b7b3ee07f53fb86559de0fd1a1" ns2:_="" ns3:_="">
    <xsd:import namespace="ada3f4a6-d6c9-4191-a9fb-480a9055ce89"/>
    <xsd:import namespace="073f22b3-d61c-4ebb-9c53-d3771473591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a3f4a6-d6c9-4191-a9fb-480a9055ce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0e6462f-898c-4798-bfd2-dc9ea210d9e5"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73f22b3-d61c-4ebb-9c53-d3771473591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0bb8f7c-f722-477b-85d4-7388a2348ba6}" ma:internalName="TaxCatchAll" ma:showField="CatchAllData" ma:web="073f22b3-d61c-4ebb-9c53-d3771473591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da3f4a6-d6c9-4191-a9fb-480a9055ce89">
      <Terms xmlns="http://schemas.microsoft.com/office/infopath/2007/PartnerControls"/>
    </lcf76f155ced4ddcb4097134ff3c332f>
    <TaxCatchAll xmlns="073f22b3-d61c-4ebb-9c53-d3771473591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08141D-A52F-41D9-897F-E4D12CCBDAF9}">
  <ds:schemaRefs>
    <ds:schemaRef ds:uri="073f22b3-d61c-4ebb-9c53-d3771473591b"/>
    <ds:schemaRef ds:uri="ada3f4a6-d6c9-4191-a9fb-480a9055ce8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529C5A4-ED8F-449C-896C-AF135E1A58A3}">
  <ds:schemaRefs>
    <ds:schemaRef ds:uri="073f22b3-d61c-4ebb-9c53-d3771473591b"/>
    <ds:schemaRef ds:uri="ada3f4a6-d6c9-4191-a9fb-480a9055ce8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DEB66A7-9BD2-46DA-9E63-BD714CE511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 2013 - 2022</vt:lpstr>
      <vt:lpstr>College of Arts &amp; Media</vt:lpstr>
      <vt:lpstr>College of Arts &amp; Media</vt:lpstr>
      <vt:lpstr>FY 2024 Accomplishments</vt:lpstr>
      <vt:lpstr>FY 2024 Accomplishments</vt:lpstr>
      <vt:lpstr>FY 2024 Accomplishments</vt:lpstr>
      <vt:lpstr>FY 2024 Accomplishments</vt:lpstr>
      <vt:lpstr>PowerPoint Presentation</vt:lpstr>
      <vt:lpstr>Supportive Data </vt:lpstr>
      <vt:lpstr>PowerPoint Presentation</vt:lpstr>
      <vt:lpstr>PowerPoint Presentation</vt:lpstr>
      <vt:lpstr>PowerPoint Presentation</vt:lpstr>
      <vt:lpstr>PowerPoint Presentation</vt:lpstr>
      <vt:lpstr>PowerPoint Presentation</vt:lpstr>
      <vt:lpstr>College of Arts &amp; Media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revision>2</cp:revision>
  <cp:lastPrinted>2024-03-27T15:06:14Z</cp:lastPrinted>
  <dcterms:created xsi:type="dcterms:W3CDTF">2023-01-09T16:14:47Z</dcterms:created>
  <dcterms:modified xsi:type="dcterms:W3CDTF">2024-04-10T13:44:53Z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0x0101001A0588827950C8459D2AC410CB957BD0</vt:lpwstr>
  </property>
  <property fmtid="{D5CDD505-2E9C-101B-9397-08002B2CF9AE}" pid="3" name="MediaServiceImageTags">
    <vt:lpwstr/>
  </property>
</Properties>
</file>